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2" r:id="rId2"/>
  </p:sldMasterIdLst>
  <p:notesMasterIdLst>
    <p:notesMasterId r:id="rId9"/>
  </p:notesMasterIdLst>
  <p:handoutMasterIdLst>
    <p:handoutMasterId r:id="rId10"/>
  </p:handoutMasterIdLst>
  <p:sldIdLst>
    <p:sldId id="309" r:id="rId3"/>
    <p:sldId id="310" r:id="rId4"/>
    <p:sldId id="311" r:id="rId5"/>
    <p:sldId id="312" r:id="rId6"/>
    <p:sldId id="313" r:id="rId7"/>
    <p:sldId id="314" r:id="rId8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13" autoAdjust="0"/>
    <p:restoredTop sz="96305" autoAdjust="0"/>
  </p:normalViewPr>
  <p:slideViewPr>
    <p:cSldViewPr snapToGrid="0">
      <p:cViewPr varScale="1">
        <p:scale>
          <a:sx n="82" d="100"/>
          <a:sy n="82" d="100"/>
        </p:scale>
        <p:origin x="178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71CA6BA-1F3D-48A9-BA64-16F295C41F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D1596F9-19F5-4FB3-B837-CC170CA59A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7AA34-5B22-40BD-9651-125273D27D2E}" type="datetimeFigureOut">
              <a:rPr lang="de-CH" smtClean="0"/>
              <a:t>13.02.2018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F1F20F-DD07-4B40-95E7-2E01245093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F7C242-4CB5-45BA-9FD8-19323D83B4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70DD1-1C4C-4DED-91FD-37B7D98AA04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4332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7FB19-3C22-4422-B369-A06E35538A10}" type="datetimeFigureOut">
              <a:rPr lang="de-CH" smtClean="0"/>
              <a:t>13.02.2018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AD2C0-3B08-48D0-B22B-FD3B243DB20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40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AD2C0-3B08-48D0-B22B-FD3B243DB205}" type="slidenum">
              <a:rPr lang="de-CH" smtClean="0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5260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AD2C0-3B08-48D0-B22B-FD3B243DB205}" type="slidenum">
              <a:rPr lang="de-CH" smtClean="0"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0648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AD2C0-3B08-48D0-B22B-FD3B243DB205}" type="slidenum">
              <a:rPr lang="de-CH" smtClean="0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553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42477"/>
            <a:ext cx="10515600" cy="94762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838200" y="2598345"/>
            <a:ext cx="10515600" cy="3578618"/>
          </a:xfrm>
        </p:spPr>
        <p:txBody>
          <a:bodyPr/>
          <a:lstStyle>
            <a:lvl1pPr algn="ctr"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ctr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ctr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ctr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7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3784" y="6364288"/>
            <a:ext cx="11978216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 userDrawn="1"/>
        </p:nvSpPr>
        <p:spPr>
          <a:xfrm>
            <a:off x="0" y="6364289"/>
            <a:ext cx="11584517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07434" y="6149976"/>
            <a:ext cx="2517036" cy="20005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>
                <a:solidFill>
                  <a:schemeClr val="accent2"/>
                </a:solidFill>
              </a:rPr>
              <a:t>© 2018 by Honeywell International Inc. All rights reserved. 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6104" y="344558"/>
            <a:ext cx="10830680" cy="5118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85800" y="1074739"/>
            <a:ext cx="10670117" cy="5059047"/>
          </a:xfrm>
          <a:prstGeom prst="rect">
            <a:avLst/>
          </a:prstGeom>
        </p:spPr>
        <p:txBody>
          <a:bodyPr>
            <a:normAutofit/>
          </a:bodyPr>
          <a:lstStyle>
            <a:lvl2pPr marL="457200" indent="-169863">
              <a:defRPr/>
            </a:lvl2pPr>
            <a:lvl3pPr marL="804863" indent="-177800">
              <a:defRPr/>
            </a:lvl3pPr>
            <a:lvl4pPr marL="1201738" indent="-168275">
              <a:buClr>
                <a:schemeClr val="tx1">
                  <a:lumMod val="50000"/>
                  <a:lumOff val="50000"/>
                </a:schemeClr>
              </a:buClr>
              <a:buFontTx/>
              <a:buChar char="-"/>
              <a:defRPr sz="1400"/>
            </a:lvl4pPr>
            <a:lvl5pPr marL="1719263" indent="-177800">
              <a:buClr>
                <a:schemeClr val="tx1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A7AB3-8762-4F75-852E-85696782D52B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8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lie Seite 1-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53595"/>
            <a:ext cx="8450655" cy="4332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30038"/>
            <a:ext cx="10515600" cy="4610713"/>
          </a:xfrm>
        </p:spPr>
        <p:txBody>
          <a:bodyPr/>
          <a:lstStyle>
            <a:lvl1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Semax 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EDEA3E47-964A-45E8-A078-E56FD232747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5225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4568" y="357810"/>
            <a:ext cx="10507948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14568" y="1005840"/>
            <a:ext cx="10507947" cy="53086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380C9-3062-4F1D-A521-BEC000498A5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6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6008688" y="996950"/>
            <a:ext cx="0" cy="533400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14567" y="357810"/>
            <a:ext cx="10499918" cy="49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714793" y="1005840"/>
            <a:ext cx="5160304" cy="530860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6150445" y="1005840"/>
            <a:ext cx="5064040" cy="53086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1559-6FAE-4C9F-95D5-751370D9C50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7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 flipH="1">
            <a:off x="714375" y="3709988"/>
            <a:ext cx="10531475" cy="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6008688" y="996950"/>
            <a:ext cx="0" cy="533400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1666875" y="68040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14240" y="364798"/>
            <a:ext cx="10531033" cy="5120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714240" y="1005841"/>
            <a:ext cx="5172338" cy="262442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6134782" y="1005841"/>
            <a:ext cx="5110491" cy="262442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714240" y="3796577"/>
            <a:ext cx="5172338" cy="253424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23"/>
          </p:nvPr>
        </p:nvSpPr>
        <p:spPr>
          <a:xfrm>
            <a:off x="6134782" y="3796577"/>
            <a:ext cx="5110491" cy="253424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>
              <a:defRPr sz="110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7A6399F0-1CB9-4AF2-8492-04A4C562147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40" y="357189"/>
            <a:ext cx="10523336" cy="498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D1E3F-96BE-4EC6-B772-60D92C1E53E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3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3092" y="2119726"/>
            <a:ext cx="6948907" cy="498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9538-BB9A-4E8C-A50F-1F4EB6EDDBD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666" y="718179"/>
            <a:ext cx="5454759" cy="5010851"/>
          </a:xfrm>
          <a:prstGeom prst="roundRect">
            <a:avLst>
              <a:gd name="adj" fmla="val 38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1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666" y="718179"/>
            <a:ext cx="5454759" cy="5010851"/>
          </a:xfrm>
          <a:prstGeom prst="roundRect">
            <a:avLst>
              <a:gd name="adj" fmla="val 38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720140" y="2990850"/>
            <a:ext cx="6016781" cy="11582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7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Here (External)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720140" y="4397474"/>
            <a:ext cx="6016781" cy="10477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4738671" y="1028736"/>
            <a:ext cx="1863451" cy="1796867"/>
          </a:xfrm>
          <a:prstGeom prst="roundRect">
            <a:avLst>
              <a:gd name="adj" fmla="val 8333"/>
            </a:avLst>
          </a:prstGeom>
          <a:solidFill>
            <a:schemeClr val="tx1">
              <a:lumMod val="50000"/>
              <a:lumOff val="50000"/>
              <a:alpha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21E4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735" y="1316933"/>
            <a:ext cx="4757075" cy="46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1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/  Bullets 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432002" y="1220755"/>
            <a:ext cx="11281833" cy="5177645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SzPct val="97000"/>
              <a:buFont typeface="Arial" pitchFamily="34" charset="0"/>
              <a:buChar char="•"/>
              <a:defRPr sz="2400">
                <a:latin typeface="Arial" panose="020B0604020202020204" pitchFamily="34" charset="0"/>
              </a:defRPr>
            </a:lvl1pPr>
            <a:lvl2pPr marL="990575" indent="-38099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VAG Rounded Std Thin" charset="0"/>
              <a:buChar char="‒"/>
              <a:defRPr sz="2133">
                <a:latin typeface="Arial" panose="020B0604020202020204" pitchFamily="34" charset="0"/>
              </a:defRPr>
            </a:lvl2pPr>
            <a:lvl3pPr marL="1523962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SzPct val="97000"/>
              <a:buFont typeface="Arial" pitchFamily="34" charset="0"/>
              <a:buChar char="•"/>
              <a:defRPr sz="1867">
                <a:latin typeface="Arial" panose="020B0604020202020204" pitchFamily="34" charset="0"/>
              </a:defRPr>
            </a:lvl3pPr>
            <a:lvl4pPr marL="2133547" indent="-304792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97000"/>
              <a:buFont typeface="Arial" pitchFamily="34" charset="0"/>
              <a:buChar char="•"/>
              <a:defRPr sz="1867">
                <a:latin typeface="Arial" panose="020B0604020202020204" pitchFamily="34" charset="0"/>
              </a:defRPr>
            </a:lvl4pPr>
            <a:lvl5pPr marL="2743131" indent="-304792">
              <a:buClr>
                <a:schemeClr val="accent1"/>
              </a:buClr>
              <a:buSzPct val="97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63201"/>
            <a:ext cx="10080000" cy="5095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467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890930" y="836712"/>
            <a:ext cx="7968885" cy="3558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tIns="46800"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0376" y="907200"/>
            <a:ext cx="1130626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539089"/>
            <a:ext cx="10515600" cy="4637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CH" dirty="0"/>
              <a:t>Semax 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DEA3E47-964A-45E8-A078-E56FD2327473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65125"/>
            <a:ext cx="1998552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5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rne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357188"/>
            <a:ext cx="10480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0" y="0"/>
            <a:ext cx="674688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C05CE228-874B-4B88-8E7B-BE8A2097705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3077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8600" y="6519863"/>
            <a:ext cx="1371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4407310" y="6657975"/>
            <a:ext cx="35067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>
                <a:solidFill>
                  <a:schemeClr val="accent3"/>
                </a:solidFill>
                <a:cs typeface="Arial" panose="020B0604020202020204" pitchFamily="34" charset="0"/>
              </a:rPr>
              <a:t>Honeywell Confidential - © 2016 by Honeywell International Inc. All rights reserved.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12788" y="6656832"/>
            <a:ext cx="1248739" cy="27699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6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9" r:id="rId6"/>
    <p:sldLayoutId id="2147483660" r:id="rId7"/>
    <p:sldLayoutId id="2147483661" r:id="rId8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ext.eu/en/products/p1-dongle/" TargetMode="External"/><Relationship Id="rId7" Type="http://schemas.openxmlformats.org/officeDocument/2006/relationships/hyperlink" Target="https://enelogic.com/nl/prijzen/slimme-meter-live-uitlez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ipato.com/product/zipabox" TargetMode="External"/><Relationship Id="rId5" Type="http://schemas.openxmlformats.org/officeDocument/2006/relationships/hyperlink" Target="https://prodrive-technologies.com/products/p1-smart-meter-dongle/" TargetMode="External"/><Relationship Id="rId4" Type="http://schemas.openxmlformats.org/officeDocument/2006/relationships/hyperlink" Target="https://www.energieverbruiksmanagers.nl/producten/qurrent-qbox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meterdashboard.nl/ho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moticz.com/" TargetMode="External"/><Relationship Id="rId4" Type="http://schemas.openxmlformats.org/officeDocument/2006/relationships/hyperlink" Target="https://www.mysensors.org/build/pulse_pow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97841"/>
            <a:ext cx="8450655" cy="433268"/>
          </a:xfrm>
        </p:spPr>
        <p:txBody>
          <a:bodyPr/>
          <a:lstStyle/>
          <a:p>
            <a:r>
              <a:rPr lang="de-CH" b="1" dirty="0">
                <a:solidFill>
                  <a:srgbClr val="000099"/>
                </a:solidFill>
              </a:rPr>
              <a:t>Schnittstelle DSMR-P1, Spezifikation V5.0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2018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3E47-964A-45E8-A078-E56FD2327473}" type="slidenum">
              <a:rPr lang="de-CH" smtClean="0"/>
              <a:pPr/>
              <a:t>1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24" y="2329340"/>
            <a:ext cx="2353135" cy="125585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609" y="2304250"/>
            <a:ext cx="4935930" cy="17288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033078"/>
            <a:ext cx="3177809" cy="232327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954263" y="4456050"/>
            <a:ext cx="53126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Supply:</a:t>
            </a:r>
          </a:p>
          <a:p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Galvanisch getrennt</a:t>
            </a:r>
          </a:p>
          <a:p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- 5V, 250mA</a:t>
            </a:r>
          </a:p>
          <a:p>
            <a:pPr marL="285750" indent="-285750">
              <a:buFontTx/>
              <a:buChar char="-"/>
            </a:pPr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Installationskategorie IV (6000V)</a:t>
            </a:r>
          </a:p>
          <a:p>
            <a:pPr marL="285750" indent="-285750">
              <a:buFontTx/>
              <a:buChar char="-"/>
            </a:pPr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Ideal für Ethernet, WIFI oder BT Anwendungen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06692" y="1317569"/>
            <a:ext cx="3137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Physische Schnittstelle</a:t>
            </a:r>
          </a:p>
        </p:txBody>
      </p:sp>
    </p:spTree>
    <p:extLst>
      <p:ext uri="{BB962C8B-B14F-4D97-AF65-F5344CB8AC3E}">
        <p14:creationId xmlns:p14="http://schemas.microsoft.com/office/powerpoint/2010/main" val="113177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72337"/>
            <a:ext cx="9872050" cy="433268"/>
          </a:xfrm>
        </p:spPr>
        <p:txBody>
          <a:bodyPr/>
          <a:lstStyle/>
          <a:p>
            <a:r>
              <a:rPr lang="de-CH" b="1" dirty="0">
                <a:solidFill>
                  <a:srgbClr val="000099"/>
                </a:solidFill>
              </a:rPr>
              <a:t>Kundenschnittstelle DSMR-P1, Spezifikation V5.0</a:t>
            </a:r>
            <a:br>
              <a:rPr lang="de-CH" dirty="0"/>
            </a:br>
            <a:endParaRPr lang="de-CH" b="1" dirty="0">
              <a:solidFill>
                <a:srgbClr val="000099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2018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3E47-964A-45E8-A078-E56FD2327473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3A4E3D-65B1-4EAE-81CF-02C081A42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47" y="2149510"/>
            <a:ext cx="5184156" cy="366731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67FA9D4-3310-4444-8212-13DD17E0407A}"/>
              </a:ext>
            </a:extLst>
          </p:cNvPr>
          <p:cNvSpPr txBox="1"/>
          <p:nvPr/>
        </p:nvSpPr>
        <p:spPr>
          <a:xfrm>
            <a:off x="905347" y="1453862"/>
            <a:ext cx="834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 IEC 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Kommunikation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keine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Verschlüsselung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und 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kein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Passwort</a:t>
            </a:r>
            <a:r>
              <a:rPr lang="en-GB" dirty="0"/>
              <a:t>: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1B25B1F-2983-4BB3-B6F4-451283148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745" y="1965325"/>
            <a:ext cx="48577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9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72337"/>
            <a:ext cx="9872050" cy="433268"/>
          </a:xfrm>
        </p:spPr>
        <p:txBody>
          <a:bodyPr/>
          <a:lstStyle/>
          <a:p>
            <a:r>
              <a:rPr lang="de-CH" b="1" dirty="0">
                <a:solidFill>
                  <a:srgbClr val="000099"/>
                </a:solidFill>
              </a:rPr>
              <a:t>Kundenschnittstelle DSMR: Auswahl an Geräten</a:t>
            </a:r>
            <a:br>
              <a:rPr lang="de-CH" dirty="0"/>
            </a:br>
            <a:endParaRPr lang="de-CH" b="1" dirty="0">
              <a:solidFill>
                <a:srgbClr val="000099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2018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3E47-964A-45E8-A078-E56FD2327473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F231D4D-2A0F-4997-A7B0-71960B2C1BB3}"/>
              </a:ext>
            </a:extLst>
          </p:cNvPr>
          <p:cNvSpPr/>
          <p:nvPr/>
        </p:nvSpPr>
        <p:spPr>
          <a:xfrm>
            <a:off x="1618684" y="1961154"/>
            <a:ext cx="8311081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CH" sz="1600" u="sng" dirty="0">
                <a:solidFill>
                  <a:srgbClr val="0563C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http://www.benext.eu/en/products/p1-dongle/</a:t>
            </a:r>
            <a:endParaRPr lang="de-CH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de-CH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Braucht noch ein Gateway für 135 Euro</a:t>
            </a:r>
            <a:endParaRPr lang="de-CH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CH" sz="1600" u="sng" dirty="0">
                <a:solidFill>
                  <a:srgbClr val="0563C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https://www.energieverbruiksmanagers.nl/producten/qurrent-qbox/</a:t>
            </a:r>
            <a:endParaRPr lang="de-CH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de-CH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Viele positive Reviews, kostet 90 Euro</a:t>
            </a:r>
            <a:endParaRPr lang="de-CH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CH" sz="1600" u="sng" dirty="0">
                <a:solidFill>
                  <a:srgbClr val="0563C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https://prodrive-technologies.com/products/p1-smart-meter-dongle/</a:t>
            </a:r>
            <a:r>
              <a:rPr lang="de-CH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könnte mit der </a:t>
            </a:r>
            <a:r>
              <a:rPr lang="de-CH" sz="16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Zipabox</a:t>
            </a:r>
            <a:r>
              <a:rPr lang="de-CH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verbunden werden.</a:t>
            </a:r>
            <a:endParaRPr lang="de-CH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CH" sz="1600" u="sng" dirty="0">
                <a:solidFill>
                  <a:srgbClr val="0563C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https://www.zipato.com/product/zipabox</a:t>
            </a:r>
            <a:r>
              <a:rPr lang="de-CH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Damit können mehrere Geräte von diversen Hersteller angeschlossen werden. </a:t>
            </a:r>
            <a:endParaRPr lang="de-CH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u="sng" dirty="0">
                <a:solidFill>
                  <a:srgbClr val="0563C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https://enelogic.com/nl/prijzen/slimme-meter-live-uitlezen</a:t>
            </a:r>
            <a:r>
              <a:rPr lang="en-GB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LS120 </a:t>
            </a:r>
            <a:r>
              <a:rPr lang="en-GB" sz="16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YouLess</a:t>
            </a:r>
            <a:r>
              <a:rPr lang="en-GB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6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Vielseitig</a:t>
            </a:r>
            <a:r>
              <a:rPr lang="en-GB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(S0, </a:t>
            </a:r>
            <a:r>
              <a:rPr lang="en-GB" sz="16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optisch</a:t>
            </a:r>
            <a:r>
              <a:rPr lang="en-GB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LED, P1), APP, webserver, </a:t>
            </a:r>
            <a:endParaRPr lang="de-CH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9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72337"/>
            <a:ext cx="9872050" cy="433268"/>
          </a:xfrm>
        </p:spPr>
        <p:txBody>
          <a:bodyPr/>
          <a:lstStyle/>
          <a:p>
            <a:r>
              <a:rPr lang="de-CH" b="1" dirty="0">
                <a:solidFill>
                  <a:srgbClr val="000099"/>
                </a:solidFill>
              </a:rPr>
              <a:t>Kundenschnittstelle DSMR: Entwickler und Bastler</a:t>
            </a:r>
            <a:br>
              <a:rPr lang="de-CH" dirty="0"/>
            </a:br>
            <a:endParaRPr lang="de-CH" b="1" dirty="0">
              <a:solidFill>
                <a:srgbClr val="000099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2018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3E47-964A-45E8-A078-E56FD2327473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F231D4D-2A0F-4997-A7B0-71960B2C1BB3}"/>
              </a:ext>
            </a:extLst>
          </p:cNvPr>
          <p:cNvSpPr/>
          <p:nvPr/>
        </p:nvSpPr>
        <p:spPr>
          <a:xfrm>
            <a:off x="1618684" y="1961154"/>
            <a:ext cx="83110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CH" u="sng" dirty="0">
                <a:hlinkClick r:id="rId3"/>
              </a:rPr>
              <a:t>http://www.smartmeterdashboard.nl/home</a:t>
            </a:r>
            <a:endParaRPr lang="de-CH" sz="2400" dirty="0"/>
          </a:p>
          <a:p>
            <a:pPr lvl="1"/>
            <a:r>
              <a:rPr lang="de-CH" dirty="0"/>
              <a:t>Eigene Webpage. Braucht ein </a:t>
            </a:r>
            <a:r>
              <a:rPr lang="de-CH" dirty="0" err="1"/>
              <a:t>webserver</a:t>
            </a:r>
            <a:r>
              <a:rPr lang="de-CH" dirty="0"/>
              <a:t> (intern, VM) mit PHP und </a:t>
            </a:r>
            <a:r>
              <a:rPr lang="de-CH" dirty="0" err="1"/>
              <a:t>mysql</a:t>
            </a:r>
            <a:endParaRPr lang="de-CH" sz="2400" dirty="0"/>
          </a:p>
          <a:p>
            <a:pPr lvl="1"/>
            <a:r>
              <a:rPr lang="de-CH" dirty="0"/>
              <a:t>Sieht recht ansprechend aus. Und gratis</a:t>
            </a:r>
            <a:endParaRPr lang="de-CH" sz="2400" dirty="0"/>
          </a:p>
          <a:p>
            <a:pPr lvl="0"/>
            <a:r>
              <a:rPr lang="de-CH" u="sng" dirty="0">
                <a:hlinkClick r:id="rId4"/>
              </a:rPr>
              <a:t>https://www.mysensors.org/build/pulse_power</a:t>
            </a:r>
            <a:r>
              <a:rPr lang="de-CH" dirty="0"/>
              <a:t>	LED (Leistung bzw. Pulse) abgreifen und nicht P1</a:t>
            </a:r>
            <a:endParaRPr lang="de-CH" sz="2400" dirty="0"/>
          </a:p>
          <a:p>
            <a:pPr lvl="1"/>
            <a:r>
              <a:rPr lang="de-CH" dirty="0"/>
              <a:t>Arduino HW und </a:t>
            </a:r>
            <a:r>
              <a:rPr lang="de-CH" dirty="0" err="1"/>
              <a:t>Domoticz</a:t>
            </a:r>
            <a:r>
              <a:rPr lang="de-CH" dirty="0"/>
              <a:t> Software (Freeware)</a:t>
            </a:r>
            <a:endParaRPr lang="de-CH" sz="2400" dirty="0"/>
          </a:p>
          <a:p>
            <a:pPr lvl="0"/>
            <a:r>
              <a:rPr lang="de-CH" u="sng" dirty="0">
                <a:hlinkClick r:id="rId5"/>
              </a:rPr>
              <a:t>https://domoticz.com/</a:t>
            </a:r>
            <a:endParaRPr lang="de-CH" sz="2400" dirty="0"/>
          </a:p>
          <a:p>
            <a:pPr lvl="1"/>
            <a:r>
              <a:rPr lang="de-CH" dirty="0"/>
              <a:t>Raspberry. Braucht noch einen Empfänger (GPIO oder USB) und einen P1 Leser (Modul, Dongle). Ca. 80-100 Euro</a:t>
            </a:r>
            <a:endParaRPr lang="de-CH" sz="2400" dirty="0"/>
          </a:p>
          <a:p>
            <a:pPr lvl="1"/>
            <a:r>
              <a:rPr lang="de-CH" dirty="0"/>
              <a:t>Direkter Anschluss mit Serial-</a:t>
            </a:r>
            <a:r>
              <a:rPr lang="de-CH" dirty="0" err="1"/>
              <a:t>Adatapter</a:t>
            </a:r>
            <a:r>
              <a:rPr lang="de-CH" dirty="0"/>
              <a:t> an P1. Kabel bei Semax vorhanden. Keine Kosten.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34846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69282"/>
            <a:ext cx="8450655" cy="433268"/>
          </a:xfrm>
        </p:spPr>
        <p:txBody>
          <a:bodyPr/>
          <a:lstStyle/>
          <a:p>
            <a:r>
              <a:rPr lang="de-CH" b="1" dirty="0">
                <a:solidFill>
                  <a:srgbClr val="000099"/>
                </a:solidFill>
              </a:rPr>
              <a:t>Kundenschnittstelle, Beispiele DSMR-P1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3E47-964A-45E8-A078-E56FD2327473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838200" y="1374093"/>
            <a:ext cx="10515600" cy="892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b="1" dirty="0" err="1"/>
              <a:t>Prodrive</a:t>
            </a:r>
            <a:endParaRPr lang="de-CH" sz="20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426" y="2021991"/>
            <a:ext cx="2620617" cy="284680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584173" y="5516690"/>
            <a:ext cx="797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/>
              <a:t>https://prodrive-technologies.com/de/products/p1-smart-meter-dongle/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76" y="2453860"/>
            <a:ext cx="55530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8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69282"/>
            <a:ext cx="8450655" cy="433268"/>
          </a:xfrm>
        </p:spPr>
        <p:txBody>
          <a:bodyPr/>
          <a:lstStyle/>
          <a:p>
            <a:r>
              <a:rPr lang="de-CH" b="1" dirty="0">
                <a:solidFill>
                  <a:srgbClr val="000099"/>
                </a:solidFill>
              </a:rPr>
              <a:t>Kundenschnittstelle, Beispiele DSMR-P1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2016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3E47-964A-45E8-A078-E56FD2327473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838200" y="1374093"/>
            <a:ext cx="10515600" cy="892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b="1" dirty="0" err="1"/>
              <a:t>Zitapo</a:t>
            </a:r>
            <a:r>
              <a:rPr lang="de-CH" sz="2000" b="1" dirty="0"/>
              <a:t> Home Automation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882937" y="5589118"/>
            <a:ext cx="797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https://www.zipato.com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08" y="2448925"/>
            <a:ext cx="3730783" cy="211773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816" y="2637665"/>
            <a:ext cx="1924050" cy="187642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925" y="1616153"/>
            <a:ext cx="18192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53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neywell Theme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3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PPT Template 16X9 Wide V3.7-Updated" id="{31C74217-97AA-4DFF-B4CE-76756AF2593A}" vid="{CC84B118-C538-4DF8-8308-3632B2DB22A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Breitbild</PresentationFormat>
  <Paragraphs>47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7" baseType="lpstr">
      <vt:lpstr>Arial</vt:lpstr>
      <vt:lpstr>Calibri</vt:lpstr>
      <vt:lpstr>Helvetica Neue</vt:lpstr>
      <vt:lpstr>HelveticaNeue MediumCond</vt:lpstr>
      <vt:lpstr>Tahoma</vt:lpstr>
      <vt:lpstr>Times New Roman</vt:lpstr>
      <vt:lpstr>VAG Rounded Std Thin</vt:lpstr>
      <vt:lpstr>Verdana</vt:lpstr>
      <vt:lpstr>Wingdings</vt:lpstr>
      <vt:lpstr>Office Theme</vt:lpstr>
      <vt:lpstr>Honeywell Theme</vt:lpstr>
      <vt:lpstr>Schnittstelle DSMR-P1, Spezifikation V5.0</vt:lpstr>
      <vt:lpstr>Kundenschnittstelle DSMR-P1, Spezifikation V5.0 </vt:lpstr>
      <vt:lpstr>Kundenschnittstelle DSMR: Auswahl an Geräten </vt:lpstr>
      <vt:lpstr>Kundenschnittstelle DSMR: Entwickler und Bastler </vt:lpstr>
      <vt:lpstr>Kundenschnittstelle, Beispiele DSMR-P1</vt:lpstr>
      <vt:lpstr>Kundenschnittstelle, Beispiele DSMR-P1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Semax AG</dc:creator>
  <cp:lastModifiedBy>Andreas Wirtz</cp:lastModifiedBy>
  <cp:revision>72</cp:revision>
  <cp:lastPrinted>2017-12-18T13:52:36Z</cp:lastPrinted>
  <dcterms:created xsi:type="dcterms:W3CDTF">2015-05-13T07:57:08Z</dcterms:created>
  <dcterms:modified xsi:type="dcterms:W3CDTF">2018-02-13T08:34:56Z</dcterms:modified>
</cp:coreProperties>
</file>